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92" r:id="rId4"/>
    <p:sldId id="267" r:id="rId5"/>
    <p:sldId id="268" r:id="rId6"/>
    <p:sldId id="269" r:id="rId7"/>
    <p:sldId id="272" r:id="rId8"/>
    <p:sldId id="271" r:id="rId9"/>
    <p:sldId id="270" r:id="rId10"/>
    <p:sldId id="273" r:id="rId11"/>
    <p:sldId id="274" r:id="rId12"/>
    <p:sldId id="275" r:id="rId13"/>
    <p:sldId id="284" r:id="rId14"/>
    <p:sldId id="285" r:id="rId15"/>
    <p:sldId id="276" r:id="rId16"/>
    <p:sldId id="277" r:id="rId17"/>
    <p:sldId id="282" r:id="rId18"/>
    <p:sldId id="283" r:id="rId19"/>
    <p:sldId id="290" r:id="rId20"/>
    <p:sldId id="291" r:id="rId21"/>
    <p:sldId id="286" r:id="rId22"/>
    <p:sldId id="293" r:id="rId23"/>
    <p:sldId id="294" r:id="rId24"/>
    <p:sldId id="295" r:id="rId25"/>
    <p:sldId id="278" r:id="rId26"/>
    <p:sldId id="279" r:id="rId27"/>
    <p:sldId id="281" r:id="rId28"/>
    <p:sldId id="280" r:id="rId29"/>
    <p:sldId id="287" r:id="rId30"/>
    <p:sldId id="289" r:id="rId31"/>
    <p:sldId id="26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2DB5CB5-013B-4AC6-ADA1-9C0308CEC249}">
          <p14:sldIdLst>
            <p14:sldId id="262"/>
            <p14:sldId id="259"/>
            <p14:sldId id="292"/>
            <p14:sldId id="267"/>
            <p14:sldId id="268"/>
            <p14:sldId id="269"/>
            <p14:sldId id="272"/>
            <p14:sldId id="271"/>
            <p14:sldId id="270"/>
            <p14:sldId id="273"/>
            <p14:sldId id="274"/>
            <p14:sldId id="275"/>
            <p14:sldId id="284"/>
            <p14:sldId id="285"/>
            <p14:sldId id="276"/>
            <p14:sldId id="277"/>
            <p14:sldId id="282"/>
            <p14:sldId id="283"/>
            <p14:sldId id="290"/>
            <p14:sldId id="291"/>
            <p14:sldId id="286"/>
            <p14:sldId id="293"/>
            <p14:sldId id="294"/>
            <p14:sldId id="295"/>
            <p14:sldId id="278"/>
            <p14:sldId id="279"/>
            <p14:sldId id="281"/>
            <p14:sldId id="280"/>
            <p14:sldId id="287"/>
            <p14:sldId id="28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ян Тимурович Хамагаев" initials="СТХ" lastIdx="1" clrIdx="0">
    <p:extLst>
      <p:ext uri="{19B8F6BF-5375-455C-9EA6-DF929625EA0E}">
        <p15:presenceInfo xmlns:p15="http://schemas.microsoft.com/office/powerpoint/2012/main" userId="Саян Тимурович Хамага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12T09:09:03.547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394" y="607219"/>
            <a:ext cx="5861785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394" y="3361407"/>
            <a:ext cx="535485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66319" cy="9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61" y="10454"/>
            <a:ext cx="105156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17" y="2"/>
            <a:ext cx="40310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54" y="0"/>
            <a:ext cx="3852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53" y="1"/>
            <a:ext cx="3852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Ivanova_VS\Рабочий стол\презентация 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10" y="926217"/>
            <a:ext cx="9242481" cy="50055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4388438" y="6021401"/>
            <a:ext cx="282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www.rkbsemashko.ru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620209" y="6360264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rkbsemashko@yandex.ru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132091" y="279887"/>
            <a:ext cx="620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СПАСИБО ЗА ВНИМАНИЕ 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0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F194-4A6A-4778-8DBF-11A41EA0C8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2A36A-63DA-47D0-ACE3-44ECB02B5D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6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5;&#1077;&#1089;&#1090;&#1085;&#1099;&#1081;&#1079;&#1085;&#1072;&#1082;.&#1088;&#1092;/business/projects/medicin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nsvyaz.ru/ru/activity/govservices/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8.1c.ru/common/tsd.htm" TargetMode="External"/><Relationship Id="rId2" Type="http://schemas.openxmlformats.org/officeDocument/2006/relationships/hyperlink" Target="http://v8.1c.ru/common/skane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v8.1c.ru/to/tsd-urovo-i6300-2d" TargetMode="External"/><Relationship Id="rId4" Type="http://schemas.openxmlformats.org/officeDocument/2006/relationships/hyperlink" Target="http://v8.1c.ru/to/scaner-2200-2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113" y="1066800"/>
            <a:ext cx="5855516" cy="202882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МАРКИРОВКА </a:t>
            </a:r>
            <a:r>
              <a:rPr lang="ru-RU" sz="4000" dirty="0">
                <a:solidFill>
                  <a:srgbClr val="FF0000"/>
                </a:solidFill>
              </a:rPr>
              <a:t>ЛЕКАРСТВЕННЫХ </a:t>
            </a:r>
            <a:r>
              <a:rPr lang="ru-RU" sz="4000" dirty="0" smtClean="0">
                <a:solidFill>
                  <a:srgbClr val="FF0000"/>
                </a:solidFill>
              </a:rPr>
              <a:t>СРЕДСТВ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опыт </a:t>
            </a:r>
            <a:r>
              <a:rPr lang="ru-RU" sz="4000" dirty="0" smtClean="0">
                <a:solidFill>
                  <a:schemeClr val="accent1"/>
                </a:solidFill>
              </a:rPr>
              <a:t>внедрения в </a:t>
            </a:r>
            <a:r>
              <a:rPr lang="ru-RU" sz="4000" dirty="0" smtClean="0">
                <a:solidFill>
                  <a:schemeClr val="accent1"/>
                </a:solidFill>
              </a:rPr>
              <a:t>РКБ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7872" y="5080356"/>
            <a:ext cx="4537187" cy="1278499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Начальник отдела ИТ </a:t>
            </a:r>
          </a:p>
          <a:p>
            <a:pPr algn="l"/>
            <a:r>
              <a:rPr lang="ru-RU" dirty="0" smtClean="0"/>
              <a:t>РКБ им. Н.А. Семашко</a:t>
            </a:r>
          </a:p>
          <a:p>
            <a:pPr algn="l"/>
            <a:r>
              <a:rPr lang="ru-RU" dirty="0" smtClean="0"/>
              <a:t>Хамагаев С.Т.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Появляется уведомление: «Заявка на регистрацию принята и будет рассмотрена в течение 10 дней. Результат рассмотрения заявки будет отправлен на указанный адрес электронной почты»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t="19336" r="20614" b="40053"/>
          <a:stretch/>
        </p:blipFill>
        <p:spPr bwMode="auto">
          <a:xfrm>
            <a:off x="1409699" y="1157036"/>
            <a:ext cx="9039225" cy="53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76225"/>
            <a:ext cx="8229600" cy="1847849"/>
          </a:xfrm>
        </p:spPr>
        <p:txBody>
          <a:bodyPr>
            <a:noAutofit/>
          </a:bodyPr>
          <a:lstStyle/>
          <a:p>
            <a:r>
              <a:rPr lang="ru-RU" sz="2000" dirty="0"/>
              <a:t>После подтверждения заявки на указанный электронный адрес приходит письмо «Регистрация в ИС </a:t>
            </a:r>
            <a:r>
              <a:rPr lang="ru-RU" sz="2000" dirty="0" smtClean="0"/>
              <a:t>МДЛП»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Перейти по ссылке для авторизации – откроется Главная страница портала ИС МДЛП. </a:t>
            </a:r>
            <a:br>
              <a:rPr lang="ru-RU" sz="2000" dirty="0"/>
            </a:br>
            <a:r>
              <a:rPr lang="ru-RU" sz="2000" dirty="0"/>
              <a:t>Войти через УКЭП – регистрация завершена.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47120" r="20267" b="23039"/>
          <a:stretch/>
        </p:blipFill>
        <p:spPr bwMode="auto">
          <a:xfrm>
            <a:off x="990765" y="2124073"/>
            <a:ext cx="10339246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674" y="1819275"/>
            <a:ext cx="4975461" cy="5715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Песочница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55" y="2728343"/>
            <a:ext cx="4729162" cy="339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02182"/>
            <a:ext cx="4127500" cy="147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2" y="2728343"/>
            <a:ext cx="5132844" cy="33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Тестовый стенд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6591"/>
            <a:ext cx="10515600" cy="50403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Параметры </a:t>
            </a:r>
            <a:r>
              <a:rPr lang="ru-RU" dirty="0"/>
              <a:t>подключения к тестовому стенду указаны в документации к </a:t>
            </a:r>
            <a:r>
              <a:rPr lang="en-US" dirty="0" smtClean="0"/>
              <a:t>API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://честныйзнак.рф/business/projects/medicines/</a:t>
            </a:r>
            <a:r>
              <a:rPr lang="ru-RU" dirty="0"/>
              <a:t> </a:t>
            </a:r>
            <a:endParaRPr lang="en-US" dirty="0" smtClean="0"/>
          </a:p>
          <a:p>
            <a:r>
              <a:rPr lang="ru-RU" dirty="0"/>
              <a:t>Параметры подключения к песочнице и промышленной системе указаны в личном кабинете </a:t>
            </a:r>
            <a:r>
              <a:rPr lang="ru-RU" dirty="0" smtClean="0"/>
              <a:t>участника</a:t>
            </a:r>
            <a:r>
              <a:rPr lang="ru-RU" dirty="0"/>
              <a:t>. </a:t>
            </a:r>
            <a:r>
              <a:rPr lang="ru-RU" b="1" dirty="0"/>
              <a:t>Идентификатор клиента </a:t>
            </a:r>
            <a:r>
              <a:rPr lang="ru-RU" dirty="0"/>
              <a:t>и</a:t>
            </a:r>
            <a:r>
              <a:rPr lang="ru-RU" b="1" dirty="0"/>
              <a:t> Секретный код </a:t>
            </a:r>
            <a:r>
              <a:rPr lang="ru-RU" dirty="0"/>
              <a:t>в разделе Администрирование – Учетные системы.</a:t>
            </a:r>
          </a:p>
          <a:p>
            <a:r>
              <a:rPr lang="ru-RU" dirty="0" smtClean="0"/>
              <a:t>Для </a:t>
            </a:r>
            <a:r>
              <a:rPr lang="ru-RU" dirty="0"/>
              <a:t>возможности обмена на тестовом стенде нужно зарегистрировать </a:t>
            </a:r>
            <a:r>
              <a:rPr lang="ru-RU" dirty="0">
                <a:solidFill>
                  <a:srgbClr val="FF0000"/>
                </a:solidFill>
              </a:rPr>
              <a:t>нового пользователя с сертификатом </a:t>
            </a:r>
            <a:r>
              <a:rPr lang="ru-RU" dirty="0" smtClean="0">
                <a:solidFill>
                  <a:srgbClr val="FF0000"/>
                </a:solidFill>
              </a:rPr>
              <a:t>ЭП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95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ts.1c.ru/db/content/mdlp10/src/_img/image009.png?_=15621655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8" y="173179"/>
            <a:ext cx="6912567" cy="296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ts.1c.ru/db/content/mdlp10/src/_img/image011.png?_=156216557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133724"/>
            <a:ext cx="6944453" cy="3724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32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Зарегистрируйтесь в песочнице с помощью технической поддержки ИС МДЛП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15663" r="22245" b="30869"/>
          <a:stretch/>
        </p:blipFill>
        <p:spPr bwMode="auto">
          <a:xfrm>
            <a:off x="1247774" y="1170488"/>
            <a:ext cx="9648825" cy="52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172200" y="5895974"/>
            <a:ext cx="2105025" cy="7619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Тестирование функционала ИС для работы с МДЛП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861" y="1485900"/>
            <a:ext cx="11188463" cy="4991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«песочнице» МДЛП https://sb.mdlp.crpt.ru с помощью технической поддержки Оператора системы support@crpt.ru зарегистрируйте </a:t>
            </a:r>
            <a:r>
              <a:rPr lang="ru-RU" dirty="0" smtClean="0">
                <a:solidFill>
                  <a:srgbClr val="FF0000"/>
                </a:solidFill>
              </a:rPr>
              <a:t>тестовые коды маркировки ЛП и уведомление об их отгрузке</a:t>
            </a:r>
            <a:r>
              <a:rPr lang="ru-RU" dirty="0" smtClean="0"/>
              <a:t> в адрес Вашей организации. </a:t>
            </a:r>
          </a:p>
          <a:p>
            <a:pPr marL="0" indent="0">
              <a:buNone/>
            </a:pPr>
            <a:r>
              <a:rPr lang="ru-RU" dirty="0" smtClean="0"/>
              <a:t>Максимальное количество кодов маркировки вторичных упаковок для использования в «песочнице» составляет </a:t>
            </a:r>
            <a:r>
              <a:rPr lang="ru-RU" dirty="0" smtClean="0">
                <a:solidFill>
                  <a:srgbClr val="FF0000"/>
                </a:solidFill>
              </a:rPr>
              <a:t>не более 5 штук.  </a:t>
            </a:r>
          </a:p>
          <a:p>
            <a:pPr marL="0" indent="0">
              <a:buNone/>
            </a:pPr>
            <a:r>
              <a:rPr lang="ru-RU" dirty="0" smtClean="0"/>
              <a:t>Проверьте работоспособность разработанных бизнес-процессов и </a:t>
            </a:r>
            <a:r>
              <a:rPr lang="ru-RU" dirty="0" err="1" smtClean="0">
                <a:solidFill>
                  <a:srgbClr val="FF0000"/>
                </a:solidFill>
              </a:rPr>
              <a:t>обученность</a:t>
            </a:r>
            <a:r>
              <a:rPr lang="ru-RU" dirty="0" smtClean="0">
                <a:solidFill>
                  <a:srgbClr val="FF0000"/>
                </a:solidFill>
              </a:rPr>
              <a:t> сотрудников </a:t>
            </a:r>
            <a:r>
              <a:rPr lang="ru-RU" dirty="0" smtClean="0"/>
              <a:t>(их готовность к реализации этих процессов)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схема взаимодействия </a:t>
            </a:r>
            <a:r>
              <a:rPr lang="ru-RU" sz="3200" dirty="0" smtClean="0"/>
              <a:t>РИАМС «</a:t>
            </a:r>
            <a:r>
              <a:rPr lang="ru-RU" sz="3200" dirty="0" err="1"/>
              <a:t>П</a:t>
            </a:r>
            <a:r>
              <a:rPr lang="ru-RU" sz="3200" dirty="0" err="1" smtClean="0"/>
              <a:t>ромед</a:t>
            </a:r>
            <a:r>
              <a:rPr lang="ru-RU" sz="3200" dirty="0" smtClean="0"/>
              <a:t>» </a:t>
            </a:r>
            <a:r>
              <a:rPr lang="ru-RU" sz="3200" dirty="0"/>
              <a:t>и </a:t>
            </a:r>
            <a:r>
              <a:rPr lang="ru-RU" sz="3200" dirty="0" smtClean="0"/>
              <a:t>МДЛП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0126"/>
            <a:ext cx="10772775" cy="55149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71699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61" y="10455"/>
            <a:ext cx="10515600" cy="1151596"/>
          </a:xfrm>
        </p:spPr>
        <p:txBody>
          <a:bodyPr/>
          <a:lstStyle/>
          <a:p>
            <a:r>
              <a:rPr lang="ru-RU" dirty="0" smtClean="0"/>
              <a:t>1С и МДЛП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62052"/>
            <a:ext cx="10563225" cy="3524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Разработчики 1С уже реализовали функционал для работы в системе мониторинга</a:t>
            </a:r>
          </a:p>
          <a:p>
            <a:endParaRPr lang="ru-RU" dirty="0"/>
          </a:p>
        </p:txBody>
      </p:sp>
      <p:pic>
        <p:nvPicPr>
          <p:cNvPr id="4" name="Рисунок 3" descr="https://its.1c.ru/db/content/mdlp10/src/_img/image001.png?_=15621655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2" y="1514475"/>
            <a:ext cx="11398014" cy="516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61" y="10455"/>
            <a:ext cx="10515600" cy="11346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Оформление уведомлений при поступлении ЛП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6213"/>
            <a:ext cx="11100275" cy="124768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</a:t>
            </a:r>
            <a:r>
              <a:rPr lang="ru-RU" dirty="0">
                <a:solidFill>
                  <a:srgbClr val="FF0000"/>
                </a:solidFill>
              </a:rPr>
              <a:t>прямой схеме акцептования </a:t>
            </a:r>
            <a:r>
              <a:rPr lang="ru-RU" dirty="0"/>
              <a:t>- поставщик передает данные о том, что он отгрузил маркированные ЛП организации. При этом организация получает данные отгруженного ей товара из Системы и подтверждает их или отказывается от принятия этих данных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s://its.1c.ru/db/content/mdlp10/src/_img/image023.png?_=15621655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1" y="1920894"/>
            <a:ext cx="10621546" cy="4937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92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действия для успешной работы в ИС МДЛП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08375" y="1444239"/>
            <a:ext cx="6364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Определение лиц (пользователей) для работы с ЛП в ИС МДЛП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Получение УКЭП на имя руководителя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Приобретение и установка СКЗИ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Регистрация в ИС МДЛП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УКЭП пользователей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Доработка ИС для работы с ИС МДЛП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Тест «песочница»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94" y="1336017"/>
            <a:ext cx="3978781" cy="46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654" y="304473"/>
            <a:ext cx="10515600" cy="14901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обратной схеме акцептования - организация отправляет уведомления о приемке лекарственного препарата в Систему. Поставщик получает данные о принятых товарах и подтверждает или отказывается от подтверждения этих данных. </a:t>
            </a:r>
          </a:p>
        </p:txBody>
      </p:sp>
      <p:pic>
        <p:nvPicPr>
          <p:cNvPr id="5" name="Рисунок 4" descr="https://its.1c.ru/db/content/mdlp10/src/_img/image032.png?_=15621655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4" y="1713618"/>
            <a:ext cx="10895887" cy="5037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0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МИС «Ариадна» и МДЛП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7" y="2330243"/>
            <a:ext cx="4065464" cy="248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98" y="2330243"/>
            <a:ext cx="4763320" cy="2481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98" y="2925763"/>
            <a:ext cx="1675033" cy="12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1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Входящий документ с 5 </a:t>
            </a:r>
            <a:r>
              <a:rPr lang="ru-RU" sz="1600" dirty="0" smtClean="0"/>
              <a:t>ЛП. </a:t>
            </a:r>
            <a:r>
              <a:rPr lang="ru-RU" sz="1600" dirty="0"/>
              <a:t>Видно что </a:t>
            </a:r>
            <a:r>
              <a:rPr lang="ru-RU" sz="1600" dirty="0" smtClean="0"/>
              <a:t>ЛП принят </a:t>
            </a:r>
            <a:r>
              <a:rPr lang="ru-RU" sz="1600" dirty="0"/>
              <a:t>на склад, </a:t>
            </a:r>
            <a:r>
              <a:rPr lang="ru-RU" sz="1600" dirty="0" smtClean="0"/>
              <a:t>ЛП уже выведен </a:t>
            </a:r>
            <a:r>
              <a:rPr lang="ru-RU" sz="1600" dirty="0"/>
              <a:t>из оборота путем списания в отделение, </a:t>
            </a:r>
            <a:r>
              <a:rPr lang="ru-RU" sz="1600" dirty="0" smtClean="0"/>
              <a:t>ЛП еще </a:t>
            </a:r>
            <a:r>
              <a:rPr lang="ru-RU" sz="1600" dirty="0"/>
              <a:t>не </a:t>
            </a:r>
            <a:r>
              <a:rPr lang="ru-RU" sz="1600" dirty="0" smtClean="0"/>
              <a:t>обработали.</a:t>
            </a:r>
            <a:endParaRPr lang="ru-RU" sz="1600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23523"/>
          <a:stretch/>
        </p:blipFill>
        <p:spPr bwMode="auto">
          <a:xfrm>
            <a:off x="880883" y="923924"/>
            <a:ext cx="10425291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ЛП с </a:t>
            </a:r>
            <a:r>
              <a:rPr lang="ru-RU" sz="1600" dirty="0"/>
              <a:t>КИЗ </a:t>
            </a:r>
            <a:r>
              <a:rPr lang="ru-RU" sz="1600" dirty="0" smtClean="0"/>
              <a:t>(***68) принят склад. Далее произведен </a:t>
            </a:r>
            <a:r>
              <a:rPr lang="ru-RU" sz="1600" dirty="0" smtClean="0">
                <a:solidFill>
                  <a:srgbClr val="FF0000"/>
                </a:solidFill>
              </a:rPr>
              <a:t>отпуск ЛП для медицинского </a:t>
            </a:r>
            <a:r>
              <a:rPr lang="ru-RU" sz="1600" dirty="0">
                <a:solidFill>
                  <a:srgbClr val="FF0000"/>
                </a:solidFill>
              </a:rPr>
              <a:t>применения</a:t>
            </a:r>
            <a:r>
              <a:rPr lang="ru-RU" sz="1600" dirty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Операции </a:t>
            </a:r>
            <a:r>
              <a:rPr lang="ru-RU" sz="1600" dirty="0"/>
              <a:t>видны на правой панели. </a:t>
            </a:r>
            <a:r>
              <a:rPr lang="ru-RU" sz="1600" dirty="0" smtClean="0"/>
              <a:t>Остальные ЛП </a:t>
            </a:r>
            <a:r>
              <a:rPr lang="ru-RU" sz="1600" dirty="0"/>
              <a:t>ожидают </a:t>
            </a:r>
            <a:r>
              <a:rPr lang="ru-RU" sz="1600" dirty="0" smtClean="0"/>
              <a:t>обработки</a:t>
            </a: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02"/>
          <a:stretch/>
        </p:blipFill>
        <p:spPr bwMode="auto">
          <a:xfrm>
            <a:off x="266473" y="1116942"/>
            <a:ext cx="11569844" cy="53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4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ЛП принят </a:t>
            </a:r>
            <a:r>
              <a:rPr lang="ru-RU" sz="1800" dirty="0"/>
              <a:t>и </a:t>
            </a:r>
            <a:r>
              <a:rPr lang="ru-RU" sz="1800" dirty="0" smtClean="0">
                <a:solidFill>
                  <a:srgbClr val="FF0000"/>
                </a:solidFill>
              </a:rPr>
              <a:t>перемещен</a:t>
            </a:r>
            <a:r>
              <a:rPr lang="ru-RU" sz="1800" dirty="0" smtClean="0"/>
              <a:t> </a:t>
            </a:r>
            <a:r>
              <a:rPr lang="ru-RU" sz="1800" dirty="0"/>
              <a:t>на другой адрес Пирогова 15а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7"/>
          <a:stretch/>
        </p:blipFill>
        <p:spPr bwMode="auto">
          <a:xfrm>
            <a:off x="174180" y="1016150"/>
            <a:ext cx="11867551" cy="55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8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61" y="0"/>
            <a:ext cx="10515600" cy="1333499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Тестовый контур «</a:t>
            </a:r>
            <a:r>
              <a:rPr lang="ru-RU" sz="3200" dirty="0" smtClean="0"/>
              <a:t>Песочница». </a:t>
            </a:r>
            <a:r>
              <a:rPr lang="ru-RU" sz="3200" dirty="0" smtClean="0">
                <a:solidFill>
                  <a:srgbClr val="FF0000"/>
                </a:solidFill>
              </a:rPr>
              <a:t>ЛК в ИС МДЛП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r>
              <a:rPr lang="ru-RU" sz="3200" dirty="0" smtClean="0"/>
              <a:t>Функционал </a:t>
            </a:r>
            <a:r>
              <a:rPr lang="ru-RU" sz="3200" i="1" u="sng" dirty="0"/>
              <a:t>приема </a:t>
            </a:r>
            <a:r>
              <a:rPr lang="ru-RU" sz="3200" i="1" u="sng" dirty="0" smtClean="0"/>
              <a:t>и списания ЛС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9237"/>
          <a:stretch/>
        </p:blipFill>
        <p:spPr bwMode="auto">
          <a:xfrm>
            <a:off x="1257301" y="1225941"/>
            <a:ext cx="9814160" cy="553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78893" y="294322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Реестр </a:t>
            </a:r>
            <a:r>
              <a:rPr lang="ru-RU" sz="1800" dirty="0"/>
              <a:t>документов. </a:t>
            </a:r>
            <a:r>
              <a:rPr lang="ru-RU" sz="1800" dirty="0" smtClean="0"/>
              <a:t>Представлены отправленные </a:t>
            </a:r>
            <a:r>
              <a:rPr lang="ru-RU" sz="1800" dirty="0"/>
              <a:t>документы в ИС МДЛП с помощью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МИС «Ариадна» </a:t>
            </a:r>
            <a:r>
              <a:rPr lang="ru-RU" sz="1800" dirty="0"/>
              <a:t>по типу </a:t>
            </a:r>
            <a:r>
              <a:rPr lang="ru-RU" sz="1800" dirty="0">
                <a:solidFill>
                  <a:srgbClr val="FF0000"/>
                </a:solidFill>
              </a:rPr>
              <a:t>загрузки </a:t>
            </a:r>
            <a:r>
              <a:rPr lang="en-US" sz="1800" dirty="0">
                <a:solidFill>
                  <a:srgbClr val="FF0000"/>
                </a:solidFill>
              </a:rPr>
              <a:t>API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 b="9441"/>
          <a:stretch/>
        </p:blipFill>
        <p:spPr bwMode="auto">
          <a:xfrm>
            <a:off x="1657351" y="902773"/>
            <a:ext cx="8768490" cy="595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678943" y="435292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РЕГИСТРАТОР ВЫБЫТИЯ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336017"/>
            <a:ext cx="10106026" cy="5365613"/>
          </a:xfrm>
        </p:spPr>
      </p:pic>
    </p:spTree>
    <p:extLst>
      <p:ext uri="{BB962C8B-B14F-4D97-AF65-F5344CB8AC3E}">
        <p14:creationId xmlns:p14="http://schemas.microsoft.com/office/powerpoint/2010/main" val="42345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Протестированные модели сканеров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1242"/>
            <a:ext cx="1981200" cy="5192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90" y="1336017"/>
            <a:ext cx="6010275" cy="3440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71" y="1336017"/>
            <a:ext cx="2097390" cy="44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Сканеры </a:t>
            </a:r>
            <a:r>
              <a:rPr lang="ru-RU" dirty="0" err="1" smtClean="0"/>
              <a:t>штрихкода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2" y="1093862"/>
            <a:ext cx="12012148" cy="5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УКЭП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5" y="987040"/>
            <a:ext cx="5341121" cy="5341121"/>
          </a:xfrm>
        </p:spPr>
      </p:pic>
      <p:sp>
        <p:nvSpPr>
          <p:cNvPr id="5" name="TextBox 4"/>
          <p:cNvSpPr txBox="1"/>
          <p:nvPr/>
        </p:nvSpPr>
        <p:spPr>
          <a:xfrm>
            <a:off x="6161518" y="1336017"/>
            <a:ext cx="58367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Действующие в организации сертификаты </a:t>
            </a:r>
          </a:p>
          <a:p>
            <a:endParaRPr lang="ru-RU" dirty="0" smtClean="0"/>
          </a:p>
          <a:p>
            <a:r>
              <a:rPr lang="ru-RU" dirty="0" smtClean="0"/>
              <a:t>Заказ новых сертификатов в АУЦ: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УФК </a:t>
            </a:r>
            <a:r>
              <a:rPr lang="ru-RU" dirty="0" smtClean="0"/>
              <a:t>по РБ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ТФОМС РБ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МЗ РБ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Частные организации</a:t>
            </a:r>
          </a:p>
          <a:p>
            <a:endParaRPr lang="ru-RU" sz="1600" dirty="0" smtClean="0"/>
          </a:p>
          <a:p>
            <a:r>
              <a:rPr lang="ru-RU" sz="1600" b="1" dirty="0"/>
              <a:t>Порядок получения </a:t>
            </a:r>
            <a:r>
              <a:rPr lang="ru-RU" sz="1600" b="1" dirty="0" smtClean="0"/>
              <a:t>УКЭП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Выбрать </a:t>
            </a:r>
            <a:r>
              <a:rPr lang="ru-RU" sz="1600" dirty="0"/>
              <a:t>удостоверяющий </a:t>
            </a:r>
            <a:r>
              <a:rPr lang="ru-RU" sz="1600" dirty="0" smtClean="0"/>
              <a:t>центр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 </a:t>
            </a:r>
            <a:r>
              <a:rPr lang="ru-RU" sz="1600" u="sng" dirty="0">
                <a:hlinkClick r:id="rId3"/>
              </a:rPr>
              <a:t>http://minsvyaz.ru/ru/activity/govservices/2/</a:t>
            </a:r>
            <a:r>
              <a:rPr lang="ru-RU" sz="1600" dirty="0"/>
              <a:t>).</a:t>
            </a:r>
            <a:br>
              <a:rPr lang="ru-RU" sz="1600" dirty="0"/>
            </a:br>
            <a:r>
              <a:rPr lang="ru-RU" sz="1600" dirty="0"/>
              <a:t>2. Оформить заявку на получение КЭП </a:t>
            </a:r>
            <a:endParaRPr lang="ru-RU" sz="1600" dirty="0" smtClean="0"/>
          </a:p>
          <a:p>
            <a:r>
              <a:rPr lang="ru-RU" sz="1600" dirty="0" smtClean="0"/>
              <a:t>3</a:t>
            </a:r>
            <a:r>
              <a:rPr lang="ru-RU" sz="1600" dirty="0"/>
              <a:t>. Оплатить счет, после подтверждения заявки.</a:t>
            </a:r>
            <a:br>
              <a:rPr lang="ru-RU" sz="1600" dirty="0"/>
            </a:br>
            <a:r>
              <a:rPr lang="ru-RU" sz="1600" dirty="0"/>
              <a:t>4. Собрать и предоставить в УЦ комплект документов.</a:t>
            </a:r>
            <a:br>
              <a:rPr lang="ru-RU" sz="1600" dirty="0"/>
            </a:br>
            <a:r>
              <a:rPr lang="ru-RU" sz="1600" dirty="0"/>
              <a:t>5. Получить сертификат квалифицированной электронной подписи.</a:t>
            </a:r>
            <a:br>
              <a:rPr lang="ru-RU" sz="1600" dirty="0"/>
            </a:br>
            <a:r>
              <a:rPr lang="ru-RU" sz="1600" dirty="0"/>
              <a:t>6. Для работы с КЭП </a:t>
            </a:r>
            <a:r>
              <a:rPr lang="ru-RU" sz="1600" dirty="0" smtClean="0"/>
              <a:t>потребуется </a:t>
            </a:r>
            <a:r>
              <a:rPr lang="ru-RU" sz="1600" dirty="0"/>
              <a:t>криптографическое программное </a:t>
            </a:r>
            <a:r>
              <a:rPr lang="ru-RU" sz="1600" dirty="0" smtClean="0"/>
              <a:t>обеспечение.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7. КЭП выдаётся на электронных ключах. Модели ключей должны быть </a:t>
            </a:r>
            <a:r>
              <a:rPr lang="ru-RU" sz="1600" dirty="0">
                <a:solidFill>
                  <a:srgbClr val="FF0000"/>
                </a:solidFill>
              </a:rPr>
              <a:t>сертифицированы ФСТЭК и/или ФСБ</a:t>
            </a:r>
            <a:r>
              <a:rPr lang="ru-RU" sz="1600" dirty="0"/>
              <a:t>. (Например, электронные ключи </a:t>
            </a:r>
            <a:r>
              <a:rPr lang="ru-RU" sz="1600" dirty="0" err="1"/>
              <a:t>eToken</a:t>
            </a:r>
            <a:r>
              <a:rPr lang="ru-RU" sz="1600" dirty="0"/>
              <a:t> или </a:t>
            </a:r>
            <a:r>
              <a:rPr lang="ru-RU" sz="1600" dirty="0" err="1"/>
              <a:t>Rutoken</a:t>
            </a:r>
            <a:r>
              <a:rPr lang="ru-RU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2362749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подключаемого оборудования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7117"/>
            <a:ext cx="10647348" cy="10254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Список </a:t>
            </a:r>
            <a:r>
              <a:rPr lang="ru-RU" dirty="0"/>
              <a:t>поддерживаемого оборудования:</a:t>
            </a:r>
          </a:p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err="1"/>
              <a:t>штрихкод</a:t>
            </a:r>
            <a:r>
              <a:rPr lang="ru-RU" dirty="0"/>
              <a:t> сканеры - </a:t>
            </a:r>
            <a:r>
              <a:rPr lang="ru-RU" u="sng" dirty="0">
                <a:hlinkClick r:id="rId2"/>
              </a:rPr>
              <a:t>http://v8.1c.ru/common/skaner.htm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● терминалы сбора данных - </a:t>
            </a:r>
            <a:r>
              <a:rPr lang="ru-RU" u="sng" dirty="0">
                <a:hlinkClick r:id="rId3"/>
              </a:rPr>
              <a:t>http://v8.1c.ru/common/tsd.htm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Рекомендуется использовать сканер </a:t>
            </a:r>
            <a:r>
              <a:rPr lang="ru-RU" dirty="0" err="1"/>
              <a:t>штрихкода</a:t>
            </a:r>
            <a:r>
              <a:rPr lang="ru-RU" dirty="0"/>
              <a:t> </a:t>
            </a:r>
            <a:r>
              <a:rPr lang="ru-RU" u="sng" dirty="0">
                <a:hlinkClick r:id="rId4"/>
              </a:rPr>
              <a:t>1С 2200 2D</a:t>
            </a:r>
            <a:r>
              <a:rPr lang="ru-RU" dirty="0"/>
              <a:t> и ТСД </a:t>
            </a:r>
            <a:r>
              <a:rPr lang="ru-RU" u="sng" dirty="0" err="1">
                <a:hlinkClick r:id="rId5"/>
              </a:rPr>
              <a:t>Urovo</a:t>
            </a:r>
            <a:r>
              <a:rPr lang="ru-RU" u="sng" dirty="0">
                <a:hlinkClick r:id="rId5"/>
              </a:rPr>
              <a:t> i6300 2D </a:t>
            </a:r>
            <a:r>
              <a:rPr lang="ru-RU" u="sng" dirty="0" err="1">
                <a:hlinkClick r:id="rId5"/>
              </a:rPr>
              <a:t>Imager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s://its.1c.ru/db/content/mdlp10/src/_img/image017.png?_=156216557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3" y="828941"/>
            <a:ext cx="11186445" cy="427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230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61" y="1171575"/>
            <a:ext cx="10515600" cy="7094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открыть </a:t>
            </a:r>
            <a:r>
              <a:rPr lang="ru-RU" sz="2400" dirty="0"/>
              <a:t>портал ИС МДЛП по адресу: </a:t>
            </a:r>
            <a:r>
              <a:rPr lang="ru-RU" sz="2400" dirty="0">
                <a:solidFill>
                  <a:srgbClr val="FF0000"/>
                </a:solidFill>
              </a:rPr>
              <a:t>https://mdlp.crpt.ru/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22921" r="6763" b="13458"/>
          <a:stretch/>
        </p:blipFill>
        <p:spPr bwMode="auto">
          <a:xfrm>
            <a:off x="847725" y="1790700"/>
            <a:ext cx="9950849" cy="49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6925" y="153506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РЕГИСТРАЦИЯ В СИСТЕМЕ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5915026" y="6029325"/>
            <a:ext cx="1771650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Выбираем Резидент Российской Федерации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18651" r="14350" b="23100"/>
          <a:stretch/>
        </p:blipFill>
        <p:spPr bwMode="auto">
          <a:xfrm>
            <a:off x="1495425" y="1147979"/>
            <a:ext cx="9134475" cy="56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429000" y="4895850"/>
            <a:ext cx="2905125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реквизитов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23637" r="7132" b="32912"/>
          <a:stretch/>
        </p:blipFill>
        <p:spPr bwMode="auto">
          <a:xfrm>
            <a:off x="307863" y="1152525"/>
            <a:ext cx="11559049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85826" y="5791200"/>
            <a:ext cx="209550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Нажать кнопку Зарегистрироваться – откроется окно Подпись заявки на регистрацию. Убедиться в корректности данных и нажать кнопку Подписать и отправить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3010" r="12940" b="17605"/>
          <a:stretch/>
        </p:blipFill>
        <p:spPr bwMode="auto">
          <a:xfrm>
            <a:off x="1057275" y="1019175"/>
            <a:ext cx="9410700" cy="571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781175" y="6076949"/>
            <a:ext cx="2905125" cy="6584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485775"/>
            <a:ext cx="8229600" cy="6000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Выбор сертификата для подписи 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26071" r="9838" b="30053"/>
          <a:stretch/>
        </p:blipFill>
        <p:spPr bwMode="auto">
          <a:xfrm>
            <a:off x="755358" y="1238249"/>
            <a:ext cx="1111008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457325" y="5419726"/>
            <a:ext cx="2971800" cy="933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Подтверждение </a:t>
            </a:r>
            <a:r>
              <a:rPr lang="ru-RU" sz="2000" dirty="0"/>
              <a:t>доступа, где нужно нажать кнопку Да.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7" t="14989" r="25056" b="42767"/>
          <a:stretch/>
        </p:blipFill>
        <p:spPr bwMode="auto">
          <a:xfrm>
            <a:off x="2543175" y="1116661"/>
            <a:ext cx="7496175" cy="56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8000" y="5686425"/>
            <a:ext cx="1343025" cy="6953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17341</TotalTime>
  <Words>473</Words>
  <Application>Microsoft Office PowerPoint</Application>
  <PresentationFormat>Широкоэкранный</PresentationFormat>
  <Paragraphs>66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Arial</vt:lpstr>
      <vt:lpstr>1_Тема Office</vt:lpstr>
      <vt:lpstr>МАРКИРОВКА ЛЕКАРСТВЕННЫХ СРЕДСТВ опыт внедрения в РКБ</vt:lpstr>
      <vt:lpstr>Основные действия для успешной работы в ИС МДЛП</vt:lpstr>
      <vt:lpstr>УКЭП</vt:lpstr>
      <vt:lpstr>открыть портал ИС МДЛП по адресу: https://mdlp.crpt.ru/  </vt:lpstr>
      <vt:lpstr>Выбираем Резидент Российской Федерации</vt:lpstr>
      <vt:lpstr>Заполнение реквизитов</vt:lpstr>
      <vt:lpstr>Нажать кнопку Зарегистрироваться – откроется окно Подпись заявки на регистрацию. Убедиться в корректности данных и нажать кнопку Подписать и отправить</vt:lpstr>
      <vt:lpstr>Выбор сертификата для подписи </vt:lpstr>
      <vt:lpstr>Подтверждение доступа, где нужно нажать кнопку Да.</vt:lpstr>
      <vt:lpstr>Появляется уведомление: «Заявка на регистрацию принята и будет рассмотрена в течение 10 дней. Результат рассмотрения заявки будет отправлен на указанный адрес электронной почты» </vt:lpstr>
      <vt:lpstr>После подтверждения заявки на указанный электронный адрес приходит письмо «Регистрация в ИС МДЛП» Перейти по ссылке для авторизации – откроется Главная страница портала ИС МДЛП.  Войти через УКЭП – регистрация завершена. </vt:lpstr>
      <vt:lpstr>Песочница</vt:lpstr>
      <vt:lpstr>Тестовый стенд</vt:lpstr>
      <vt:lpstr>Презентация PowerPoint</vt:lpstr>
      <vt:lpstr>Зарегистрируйтесь в песочнице с помощью технической поддержки ИС МДЛП</vt:lpstr>
      <vt:lpstr>Тестирование функционала ИС для работы с МДЛП</vt:lpstr>
      <vt:lpstr>схема взаимодействия РИАМС «Промед» и МДЛП</vt:lpstr>
      <vt:lpstr>1С и МДЛП</vt:lpstr>
      <vt:lpstr>Оформление уведомлений при поступлении ЛП </vt:lpstr>
      <vt:lpstr>Презентация PowerPoint</vt:lpstr>
      <vt:lpstr>МИС «Ариадна» и МДЛП</vt:lpstr>
      <vt:lpstr>Входящий документ с 5 ЛП. Видно что ЛП принят на склад, ЛП уже выведен из оборота путем списания в отделение, ЛП еще не обработали.</vt:lpstr>
      <vt:lpstr>ЛП с КИЗ (***68) принят склад. Далее произведен отпуск ЛП для медицинского применения.  Операции видны на правой панели. Остальные ЛП ожидают обработки</vt:lpstr>
      <vt:lpstr>ЛП принят и перемещен на другой адрес Пирогова 15а</vt:lpstr>
      <vt:lpstr>Тестовый контур «Песочница». ЛК в ИС МДЛП.  Функционал приема и списания ЛС  </vt:lpstr>
      <vt:lpstr>Реестр документов. Представлены отправленные документы в ИС МДЛП с помощью  МИС «Ариадна» по типу загрузки API</vt:lpstr>
      <vt:lpstr>РЕГИСТРАТОР ВЫБЫТИЯ</vt:lpstr>
      <vt:lpstr>Протестированные модели сканеров</vt:lpstr>
      <vt:lpstr>Сканеры штрихкода</vt:lpstr>
      <vt:lpstr>Настройка подключаемого оборудования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ЛЕКАРСТВЕННЫХ СРЕДСТВ</dc:title>
  <dc:creator>Саян Тимурович Хамагаев</dc:creator>
  <cp:lastModifiedBy>Certified Windows</cp:lastModifiedBy>
  <cp:revision>49</cp:revision>
  <dcterms:created xsi:type="dcterms:W3CDTF">2019-06-18T05:28:56Z</dcterms:created>
  <dcterms:modified xsi:type="dcterms:W3CDTF">2019-07-16T12:15:15Z</dcterms:modified>
</cp:coreProperties>
</file>